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5" r:id="rId4"/>
    <p:sldMasterId id="2147483657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58" r:id="rId8"/>
    <p:sldId id="261" r:id="rId9"/>
    <p:sldId id="263" r:id="rId10"/>
    <p:sldId id="259" r:id="rId11"/>
    <p:sldId id="262" r:id="rId12"/>
    <p:sldId id="267" r:id="rId13"/>
    <p:sldId id="268" r:id="rId14"/>
    <p:sldId id="269" r:id="rId15"/>
    <p:sldId id="270" r:id="rId16"/>
    <p:sldId id="276" r:id="rId17"/>
    <p:sldId id="275" r:id="rId18"/>
    <p:sldId id="277" r:id="rId19"/>
    <p:sldId id="280" r:id="rId20"/>
    <p:sldId id="279" r:id="rId21"/>
    <p:sldId id="283" r:id="rId22"/>
    <p:sldId id="282" r:id="rId23"/>
    <p:sldId id="281" r:id="rId24"/>
    <p:sldId id="278" r:id="rId25"/>
    <p:sldId id="284" r:id="rId26"/>
    <p:sldId id="260" r:id="rId2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5"/>
    <a:srgbClr val="594194"/>
    <a:srgbClr val="48DADB"/>
    <a:srgbClr val="D41153"/>
    <a:srgbClr val="F9F9F9"/>
    <a:srgbClr val="FFFFFF"/>
    <a:srgbClr val="F7F7F7"/>
    <a:srgbClr val="E1E31B"/>
    <a:srgbClr val="4DB4F0"/>
    <a:srgbClr val="EDA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127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8EDE-DC5D-F54C-9670-3464CA7F93B3}" type="datetimeFigureOut">
              <a:rPr lang="es-ES_tradnl" smtClean="0"/>
              <a:pPr/>
              <a:t>17/10/2012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4085-ADD3-8047-A922-44CDDD4848A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273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5E5DD-BC61-864E-998F-7AB04B254E01}" type="datetimeFigureOut">
              <a:rPr lang="es-ES_tradnl" smtClean="0"/>
              <a:pPr/>
              <a:t>17/10/2012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CEF3-D4A9-964E-922F-8AA59A0CBC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721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86200" y="2130425"/>
            <a:ext cx="3505200" cy="305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EDA0BE"/>
                </a:solidFill>
                <a:latin typeface="Arial"/>
                <a:cs typeface="Arial"/>
              </a:defRPr>
            </a:lvl1pPr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5539" y="1654175"/>
            <a:ext cx="3124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dirty="0" smtClean="0"/>
              <a:t>Clic para editar título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5538" y="3276600"/>
            <a:ext cx="3124201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/>
          <a:lstStyle>
            <a:lvl1pPr>
              <a:buClr>
                <a:srgbClr val="FFCC0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CC0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CC0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C0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C0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33400" y="152400"/>
            <a:ext cx="8229600" cy="11430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594194"/>
                </a:solidFill>
              </a:defRPr>
            </a:lvl1pPr>
          </a:lstStyle>
          <a:p>
            <a:r>
              <a:rPr lang="es-ES_tradnl" dirty="0" smtClean="0"/>
              <a:t>Clic para </a:t>
            </a:r>
            <a:br>
              <a:rPr lang="es-ES_tradnl" dirty="0" smtClean="0"/>
            </a:br>
            <a:r>
              <a:rPr lang="es-ES_tradnl" dirty="0" smtClean="0"/>
              <a:t>editar título</a:t>
            </a:r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94194"/>
                </a:solidFill>
              </a:defRPr>
            </a:lvl1pPr>
          </a:lstStyle>
          <a:p>
            <a:r>
              <a:rPr lang="es-ES_tradnl" dirty="0" smtClean="0"/>
              <a:t>Clic para </a:t>
            </a:r>
            <a:br>
              <a:rPr lang="es-ES_tradnl" dirty="0" smtClean="0"/>
            </a:br>
            <a:r>
              <a:rPr lang="es-ES_tradnl" dirty="0" smtClean="0"/>
              <a:t>editar título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48DAD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48DAD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1E31B"/>
                </a:solidFill>
                <a:latin typeface="Arial"/>
                <a:cs typeface="Arial"/>
              </a:defRPr>
            </a:lvl1pPr>
          </a:lstStyle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Elipse 7"/>
          <p:cNvSpPr/>
          <p:nvPr userDrawn="1"/>
        </p:nvSpPr>
        <p:spPr>
          <a:xfrm>
            <a:off x="304800" y="285750"/>
            <a:ext cx="3143250" cy="3143250"/>
          </a:xfrm>
          <a:prstGeom prst="ellipse">
            <a:avLst/>
          </a:prstGeom>
          <a:solidFill>
            <a:srgbClr val="59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4DB4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" y="1101725"/>
            <a:ext cx="30480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581400" y="1273175"/>
            <a:ext cx="5105400" cy="4525963"/>
          </a:xfrm>
        </p:spPr>
        <p:txBody>
          <a:bodyPr/>
          <a:lstStyle>
            <a:lvl1pPr>
              <a:buClr>
                <a:srgbClr val="FFCC05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CC05"/>
              </a:buClr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CC05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C05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C05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3581400" y="6019800"/>
            <a:ext cx="5105400" cy="1588"/>
          </a:xfrm>
          <a:prstGeom prst="line">
            <a:avLst/>
          </a:prstGeom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 userDrawn="1"/>
        </p:nvSpPr>
        <p:spPr>
          <a:xfrm>
            <a:off x="6172200" y="1143000"/>
            <a:ext cx="1066800" cy="1066800"/>
          </a:xfrm>
          <a:prstGeom prst="ellipse">
            <a:avLst/>
          </a:prstGeom>
          <a:solidFill>
            <a:srgbClr val="4DB4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 userDrawn="1"/>
        </p:nvSpPr>
        <p:spPr>
          <a:xfrm>
            <a:off x="838200" y="1143000"/>
            <a:ext cx="3048000" cy="3048000"/>
          </a:xfrm>
          <a:prstGeom prst="ellipse">
            <a:avLst/>
          </a:prstGeom>
          <a:solidFill>
            <a:srgbClr val="FFCC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 userDrawn="1"/>
        </p:nvSpPr>
        <p:spPr>
          <a:xfrm>
            <a:off x="3124200" y="1447800"/>
            <a:ext cx="4419600" cy="4419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11" name="Elipse 10"/>
          <p:cNvSpPr/>
          <p:nvPr userDrawn="1"/>
        </p:nvSpPr>
        <p:spPr>
          <a:xfrm>
            <a:off x="4876800" y="1066800"/>
            <a:ext cx="1828800" cy="1828800"/>
          </a:xfrm>
          <a:prstGeom prst="ellipse">
            <a:avLst/>
          </a:prstGeom>
          <a:solidFill>
            <a:srgbClr val="FFCC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 userDrawn="1"/>
        </p:nvSpPr>
        <p:spPr>
          <a:xfrm>
            <a:off x="2584979" y="1371600"/>
            <a:ext cx="3625321" cy="3508375"/>
          </a:xfrm>
          <a:prstGeom prst="ellipse">
            <a:avLst/>
          </a:prstGeom>
          <a:solidFill>
            <a:srgbClr val="59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 userDrawn="1"/>
        </p:nvSpPr>
        <p:spPr>
          <a:xfrm>
            <a:off x="228600" y="92076"/>
            <a:ext cx="1325562" cy="1325562"/>
          </a:xfrm>
          <a:prstGeom prst="ellipse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 smtClean="0"/>
              <a:t>Clic para </a:t>
            </a:r>
            <a:br>
              <a:rPr lang="es-ES_tradnl" dirty="0" smtClean="0"/>
            </a:br>
            <a:r>
              <a:rPr lang="es-ES_tradnl" dirty="0" smtClean="0"/>
              <a:t>editar título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1E31B"/>
                </a:solidFill>
                <a:latin typeface="Arial"/>
                <a:cs typeface="Arial"/>
              </a:defRPr>
            </a:lvl1pPr>
          </a:lstStyle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594194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CC05"/>
        </a:buClr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1E31B"/>
                </a:solidFill>
                <a:latin typeface="Arial"/>
                <a:cs typeface="Arial"/>
              </a:defRPr>
            </a:lvl1pPr>
          </a:lstStyle>
          <a:p>
            <a:fld id="{51369FC7-5AD8-DC45-9D49-0F0094ADC0C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rtifiaci&#243;n-docent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139"/>
          <p:cNvSpPr>
            <a:spLocks noGrp="1"/>
          </p:cNvSpPr>
          <p:nvPr>
            <p:ph type="ctrTitle"/>
          </p:nvPr>
        </p:nvSpPr>
        <p:spPr>
          <a:xfrm>
            <a:off x="3581400" y="2130425"/>
            <a:ext cx="3505200" cy="2822575"/>
          </a:xfrm>
        </p:spPr>
        <p:txBody>
          <a:bodyPr anchor="ctr"/>
          <a:lstStyle/>
          <a:p>
            <a:r>
              <a:rPr lang="es-MX" sz="3600" dirty="0" smtClean="0"/>
              <a:t>Evaluación para la certificación docente</a:t>
            </a:r>
            <a:endParaRPr lang="es-MX" sz="36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25144"/>
            <a:ext cx="213909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dirty="0" smtClean="0"/>
              <a:t>NUEVE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2800" dirty="0" smtClean="0"/>
              <a:t>Ventanas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89" y="2407330"/>
            <a:ext cx="2060015" cy="251674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648072" cy="94756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" y="2389445"/>
            <a:ext cx="2263691" cy="226369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77" y="4941168"/>
            <a:ext cx="1854169" cy="192617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7"/>
            <a:ext cx="2016224" cy="18748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6" y="4941167"/>
            <a:ext cx="1932662" cy="1944217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7" y="268903"/>
            <a:ext cx="2120542" cy="212054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2381"/>
            <a:ext cx="1154411" cy="115441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80" y="330373"/>
            <a:ext cx="2121024" cy="2099814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1" y="4547324"/>
            <a:ext cx="2146913" cy="21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Bienvenida al Examen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8" name="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706563"/>
            <a:ext cx="6791460" cy="4458741"/>
          </a:xfrm>
        </p:spPr>
      </p:pic>
    </p:spTree>
    <p:extLst>
      <p:ext uri="{BB962C8B-B14F-4D97-AF65-F5344CB8AC3E}">
        <p14:creationId xmlns:p14="http://schemas.microsoft.com/office/powerpoint/2010/main" val="35026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 Escoger una respuesta correcta.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25" y="1652588"/>
            <a:ext cx="6762750" cy="4419600"/>
          </a:xfrm>
        </p:spPr>
      </p:pic>
    </p:spTree>
    <p:extLst>
      <p:ext uri="{BB962C8B-B14F-4D97-AF65-F5344CB8AC3E}">
        <p14:creationId xmlns:p14="http://schemas.microsoft.com/office/powerpoint/2010/main" val="357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3. Elija dos respuestas correctas.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13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538" y="1687513"/>
            <a:ext cx="6638925" cy="4352925"/>
          </a:xfrm>
        </p:spPr>
      </p:pic>
    </p:spTree>
    <p:extLst>
      <p:ext uri="{BB962C8B-B14F-4D97-AF65-F5344CB8AC3E}">
        <p14:creationId xmlns:p14="http://schemas.microsoft.com/office/powerpoint/2010/main" val="357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4</a:t>
            </a:r>
            <a:r>
              <a:rPr lang="es-MX" dirty="0"/>
              <a:t>. Arrastrar los elementos y colocarlos dónde </a:t>
            </a:r>
            <a:r>
              <a:rPr lang="es-MX" dirty="0" smtClean="0"/>
              <a:t>correspondan.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52588"/>
            <a:ext cx="6705600" cy="4419600"/>
          </a:xfrm>
        </p:spPr>
      </p:pic>
    </p:spTree>
    <p:extLst>
      <p:ext uri="{BB962C8B-B14F-4D97-AF65-F5344CB8AC3E}">
        <p14:creationId xmlns:p14="http://schemas.microsoft.com/office/powerpoint/2010/main" val="17825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5. E</a:t>
            </a:r>
            <a:r>
              <a:rPr lang="es-MX" dirty="0" smtClean="0"/>
              <a:t>scribir </a:t>
            </a:r>
            <a:r>
              <a:rPr lang="es-MX" dirty="0"/>
              <a:t>la respuesta correcta en la caja de texto.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668463"/>
            <a:ext cx="6715125" cy="4391025"/>
          </a:xfrm>
        </p:spPr>
      </p:pic>
    </p:spTree>
    <p:extLst>
      <p:ext uri="{BB962C8B-B14F-4D97-AF65-F5344CB8AC3E}">
        <p14:creationId xmlns:p14="http://schemas.microsoft.com/office/powerpoint/2010/main" val="14463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6</a:t>
            </a:r>
            <a:r>
              <a:rPr lang="es-MX" dirty="0" smtClean="0"/>
              <a:t>. </a:t>
            </a:r>
            <a:r>
              <a:rPr lang="es-MX" dirty="0"/>
              <a:t>Llevar a cabo </a:t>
            </a:r>
            <a:r>
              <a:rPr lang="es-MX" dirty="0" smtClean="0"/>
              <a:t>una tarea </a:t>
            </a:r>
            <a:r>
              <a:rPr lang="es-MX" dirty="0"/>
              <a:t>dentro de una </a:t>
            </a:r>
            <a:r>
              <a:rPr lang="es-MX" dirty="0" smtClean="0"/>
              <a:t>aplicación.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8" y="1668463"/>
            <a:ext cx="6677025" cy="4391025"/>
          </a:xfrm>
        </p:spPr>
      </p:pic>
    </p:spTree>
    <p:extLst>
      <p:ext uri="{BB962C8B-B14F-4D97-AF65-F5344CB8AC3E}">
        <p14:creationId xmlns:p14="http://schemas.microsoft.com/office/powerpoint/2010/main" val="14463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17</a:t>
            </a:fld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Notas Importantes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60296" y="908720"/>
            <a:ext cx="5105400" cy="5040560"/>
          </a:xfrm>
        </p:spPr>
        <p:txBody>
          <a:bodyPr>
            <a:normAutofit fontScale="92500"/>
          </a:bodyPr>
          <a:lstStyle/>
          <a:p>
            <a:pPr algn="just"/>
            <a:endParaRPr lang="es-MX" dirty="0"/>
          </a:p>
          <a:p>
            <a:pPr algn="just"/>
            <a:r>
              <a:rPr lang="es-MX" sz="2600" dirty="0" smtClean="0"/>
              <a:t>La introducción de texto es sensible a mayúsculas y minúsculas por lo que deberán  escribir exactamente igual a como se pida en el reactivo, </a:t>
            </a:r>
            <a:r>
              <a:rPr lang="es-MX" sz="2600" b="1" u="sng" dirty="0" smtClean="0"/>
              <a:t>sin incluir las comillas</a:t>
            </a:r>
            <a:r>
              <a:rPr lang="es-MX" sz="2600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sz="2600" dirty="0" smtClean="0"/>
              <a:t>P. ej. Si se pide escribir texto “Juan </a:t>
            </a:r>
            <a:r>
              <a:rPr lang="es-MX" sz="2600" dirty="0" err="1" smtClean="0"/>
              <a:t>Péres</a:t>
            </a:r>
            <a:r>
              <a:rPr lang="es-MX" sz="2600" dirty="0" smtClean="0"/>
              <a:t>” se deberá escribir el texto tal como se muestre, independientemente de que se considere un error ortográfico</a:t>
            </a:r>
            <a:endParaRPr lang="es-MX" sz="2600" dirty="0"/>
          </a:p>
        </p:txBody>
      </p:sp>
      <p:pic>
        <p:nvPicPr>
          <p:cNvPr id="5" name="Picture 5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92896"/>
            <a:ext cx="8588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7. Descripción de controles.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18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43063"/>
            <a:ext cx="6791325" cy="4438650"/>
          </a:xfrm>
        </p:spPr>
      </p:pic>
    </p:spTree>
    <p:extLst>
      <p:ext uri="{BB962C8B-B14F-4D97-AF65-F5344CB8AC3E}">
        <p14:creationId xmlns:p14="http://schemas.microsoft.com/office/powerpoint/2010/main" val="19089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8</a:t>
            </a:r>
            <a:r>
              <a:rPr lang="es-MX" dirty="0" smtClean="0"/>
              <a:t>. Revisión de respuestas.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19</a:t>
            </a:fld>
            <a:endParaRPr lang="es-MX"/>
          </a:p>
        </p:txBody>
      </p:sp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95438"/>
            <a:ext cx="7239000" cy="4787900"/>
          </a:xfrm>
        </p:spPr>
      </p:pic>
    </p:spTree>
    <p:extLst>
      <p:ext uri="{BB962C8B-B14F-4D97-AF65-F5344CB8AC3E}">
        <p14:creationId xmlns:p14="http://schemas.microsoft.com/office/powerpoint/2010/main" val="19089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835539" y="2204864"/>
            <a:ext cx="3124200" cy="1470025"/>
          </a:xfrm>
        </p:spPr>
        <p:txBody>
          <a:bodyPr>
            <a:normAutofit/>
          </a:bodyPr>
          <a:lstStyle/>
          <a:p>
            <a:r>
              <a:rPr lang="es-MX" dirty="0" smtClean="0"/>
              <a:t>Viviendo en Línea</a:t>
            </a:r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835538" y="3780656"/>
            <a:ext cx="3124201" cy="1016496"/>
          </a:xfrm>
        </p:spPr>
        <p:txBody>
          <a:bodyPr/>
          <a:lstStyle/>
          <a:p>
            <a:r>
              <a:rPr lang="es-MX" dirty="0" smtClean="0"/>
              <a:t>Estándar IC3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9.Consejos Prácticos 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20</a:t>
            </a:fld>
            <a:endParaRPr lang="es-MX"/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447800"/>
            <a:ext cx="7551117" cy="4995307"/>
          </a:xfrm>
        </p:spPr>
      </p:pic>
    </p:spTree>
    <p:extLst>
      <p:ext uri="{BB962C8B-B14F-4D97-AF65-F5344CB8AC3E}">
        <p14:creationId xmlns:p14="http://schemas.microsoft.com/office/powerpoint/2010/main" val="5199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21</a:t>
            </a:fld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91264" cy="639762"/>
          </a:xfrm>
        </p:spPr>
        <p:txBody>
          <a:bodyPr/>
          <a:lstStyle/>
          <a:p>
            <a:pPr algn="ctr"/>
            <a:r>
              <a:rPr lang="es-MX" sz="3600" dirty="0"/>
              <a:t>http://</a:t>
            </a:r>
            <a:r>
              <a:rPr lang="es-MX" sz="3600" dirty="0" smtClean="0"/>
              <a:t>www.certificacion-docente.org</a:t>
            </a:r>
            <a:endParaRPr lang="es-MX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264" cy="3951288"/>
          </a:xfrm>
        </p:spPr>
        <p:txBody>
          <a:bodyPr>
            <a:normAutofit/>
          </a:bodyPr>
          <a:lstStyle/>
          <a:p>
            <a:r>
              <a:rPr lang="es-MX" sz="2400" dirty="0" smtClean="0"/>
              <a:t>Hacer clic en  </a:t>
            </a:r>
            <a:r>
              <a:rPr lang="es-MX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7</a:t>
            </a:r>
            <a:r>
              <a:rPr lang="es-MX" sz="2400" dirty="0"/>
              <a:t>: Cierre del </a:t>
            </a:r>
            <a:r>
              <a:rPr lang="es-MX" sz="2400" dirty="0" smtClean="0"/>
              <a:t>curso</a:t>
            </a:r>
          </a:p>
          <a:p>
            <a:endParaRPr lang="es-MX" sz="2400" dirty="0"/>
          </a:p>
          <a:p>
            <a:r>
              <a:rPr lang="es-MX" sz="2400" dirty="0"/>
              <a:t>Dar clic en Evaluaciones en </a:t>
            </a:r>
            <a:r>
              <a:rPr lang="es-MX" sz="2400" dirty="0" smtClean="0"/>
              <a:t>proceso</a:t>
            </a:r>
          </a:p>
          <a:p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 smtClean="0"/>
          </a:p>
          <a:p>
            <a:r>
              <a:rPr lang="es-MX" sz="2400" dirty="0" smtClean="0"/>
              <a:t>Contestar protocolo de </a:t>
            </a:r>
            <a:r>
              <a:rPr lang="es-MX" sz="2400" b="1" dirty="0" smtClean="0"/>
              <a:t>Viviendo en Línea</a:t>
            </a:r>
            <a:endParaRPr lang="es-MX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400" dirty="0">
              <a:solidFill>
                <a:schemeClr val="tx1"/>
              </a:solidFill>
            </a:endParaRPr>
          </a:p>
          <a:p>
            <a:endParaRPr lang="es-MX" sz="2400" dirty="0"/>
          </a:p>
        </p:txBody>
      </p:sp>
      <p:pic>
        <p:nvPicPr>
          <p:cNvPr id="8" name="1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99" y="2636912"/>
            <a:ext cx="297931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angular"/>
          <p:cNvCxnSpPr/>
          <p:nvPr/>
        </p:nvCxnSpPr>
        <p:spPr>
          <a:xfrm>
            <a:off x="0" y="3573016"/>
            <a:ext cx="6156176" cy="360040"/>
          </a:xfrm>
          <a:prstGeom prst="bentConnector3">
            <a:avLst>
              <a:gd name="adj1" fmla="val 94065"/>
            </a:avLst>
          </a:prstGeom>
          <a:ln>
            <a:solidFill>
              <a:srgbClr val="FFCC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5224"/>
            <a:ext cx="3802407" cy="10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angular"/>
          <p:cNvCxnSpPr/>
          <p:nvPr/>
        </p:nvCxnSpPr>
        <p:spPr>
          <a:xfrm rot="10800000" flipV="1">
            <a:off x="3779912" y="5301203"/>
            <a:ext cx="5364088" cy="1008117"/>
          </a:xfrm>
          <a:prstGeom prst="bentConnector3">
            <a:avLst>
              <a:gd name="adj1" fmla="val 83146"/>
            </a:avLst>
          </a:prstGeom>
          <a:ln>
            <a:solidFill>
              <a:srgbClr val="FFCC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Presentar  identificación oficial con fotografía en cada </a:t>
            </a:r>
            <a:r>
              <a:rPr lang="es-MX" dirty="0" smtClean="0"/>
              <a:t>examen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Recordar usuario y contraseña de </a:t>
            </a:r>
            <a:r>
              <a:rPr lang="es-MX" dirty="0" smtClean="0">
                <a:hlinkClick r:id="rId2"/>
              </a:rPr>
              <a:t>www.certifiación-docente.org</a:t>
            </a:r>
            <a:r>
              <a:rPr lang="es-MX" dirty="0" smtClean="0"/>
              <a:t> </a:t>
            </a:r>
            <a:r>
              <a:rPr lang="es-MX" dirty="0"/>
              <a:t>para responder </a:t>
            </a:r>
            <a:r>
              <a:rPr lang="es-MX" dirty="0" smtClean="0"/>
              <a:t>encuesta al </a:t>
            </a:r>
            <a:r>
              <a:rPr lang="es-MX" dirty="0"/>
              <a:t>final.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Requisitos</a:t>
            </a:r>
            <a:endParaRPr lang="es-MX" dirty="0"/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14985"/>
            <a:ext cx="2129556" cy="14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88" y="4648087"/>
            <a:ext cx="2813155" cy="16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Inicio de Sesión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Acceso al Examen en línea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sz="2400" dirty="0" smtClean="0"/>
              <a:t>Dar </a:t>
            </a:r>
            <a:r>
              <a:rPr lang="es-MX" sz="2400" dirty="0"/>
              <a:t>doble clic al acceso </a:t>
            </a:r>
            <a:r>
              <a:rPr lang="es-MX" sz="2400" dirty="0" smtClean="0"/>
              <a:t>directo </a:t>
            </a:r>
            <a:r>
              <a:rPr lang="es-MX" sz="2400" b="1" dirty="0" smtClean="0"/>
              <a:t>Exámenes </a:t>
            </a:r>
            <a:r>
              <a:rPr lang="es-MX" sz="2400" b="1" dirty="0"/>
              <a:t>en línea de </a:t>
            </a:r>
            <a:r>
              <a:rPr lang="es-MX" sz="2400" b="1" dirty="0" err="1"/>
              <a:t>Certiport</a:t>
            </a:r>
            <a:r>
              <a:rPr lang="es-MX" sz="2400" dirty="0"/>
              <a:t> que se encuentra en el escritorio</a:t>
            </a:r>
          </a:p>
        </p:txBody>
      </p:sp>
      <p:pic>
        <p:nvPicPr>
          <p:cNvPr id="8" name="9 Marcador de contenido" descr="S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514599"/>
            <a:ext cx="3048000" cy="276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8" name="14 Imagen" descr="pg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283968" y="214563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37358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91970" y="48819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324309" y="495394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3536775"/>
            <a:ext cx="3599384" cy="2268489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/>
              <a:t>Usuario</a:t>
            </a:r>
            <a:r>
              <a:rPr lang="es-MX" sz="2400" dirty="0" smtClean="0"/>
              <a:t>:</a:t>
            </a:r>
            <a:br>
              <a:rPr lang="es-MX" sz="2400" dirty="0" smtClean="0"/>
            </a:br>
            <a:r>
              <a:rPr lang="es-MX" sz="2400" dirty="0" smtClean="0"/>
              <a:t> </a:t>
            </a:r>
            <a:r>
              <a:rPr lang="es-MX" sz="2600" dirty="0" smtClean="0"/>
              <a:t>usr123456 + </a:t>
            </a:r>
            <a:r>
              <a:rPr lang="es-MX" sz="2600" b="1" dirty="0" smtClean="0"/>
              <a:t>4 </a:t>
            </a:r>
            <a:r>
              <a:rPr lang="es-MX" sz="2600" b="1" dirty="0" err="1" smtClean="0"/>
              <a:t>digitos</a:t>
            </a:r>
            <a:r>
              <a:rPr lang="es-MX" sz="2600" dirty="0" smtClean="0"/>
              <a:t/>
            </a:r>
            <a:br>
              <a:rPr lang="es-MX" sz="26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b="1" dirty="0" smtClean="0"/>
              <a:t>Contraseña</a:t>
            </a:r>
            <a:r>
              <a:rPr lang="es-MX" sz="2400" dirty="0" smtClean="0"/>
              <a:t>: </a:t>
            </a:r>
            <a:r>
              <a:rPr lang="es-MX" sz="2600" dirty="0" smtClean="0"/>
              <a:t>usr123456xxxx</a:t>
            </a:r>
            <a:r>
              <a:rPr lang="es-MX" sz="4400" b="1" dirty="0" smtClean="0"/>
              <a:t>1</a:t>
            </a:r>
            <a:endParaRPr lang="es-MX" sz="4400" b="1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659452" y="3861048"/>
            <a:ext cx="3208692" cy="33644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659452" y="4349894"/>
            <a:ext cx="3208692" cy="59127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Notas importantes</a:t>
            </a:r>
            <a:endParaRPr lang="es-MX" dirty="0"/>
          </a:p>
        </p:txBody>
      </p:sp>
      <p:sp>
        <p:nvSpPr>
          <p:cNvPr id="17" name="Marcador de contenido 16"/>
          <p:cNvSpPr>
            <a:spLocks noGrp="1"/>
          </p:cNvSpPr>
          <p:nvPr>
            <p:ph idx="1"/>
          </p:nvPr>
        </p:nvSpPr>
        <p:spPr>
          <a:xfrm>
            <a:off x="3596496" y="404664"/>
            <a:ext cx="5105400" cy="5616624"/>
          </a:xfrm>
        </p:spPr>
        <p:txBody>
          <a:bodyPr>
            <a:noAutofit/>
          </a:bodyPr>
          <a:lstStyle/>
          <a:p>
            <a:r>
              <a:rPr lang="es-MX" sz="2400" dirty="0" smtClean="0"/>
              <a:t>Idioma:  </a:t>
            </a:r>
            <a:r>
              <a:rPr lang="es-MX" sz="2400" b="1" dirty="0" err="1"/>
              <a:t>Spanish</a:t>
            </a:r>
            <a:r>
              <a:rPr lang="es-MX" sz="2400" b="1" dirty="0"/>
              <a:t> </a:t>
            </a:r>
            <a:r>
              <a:rPr lang="es-MX" sz="2400" dirty="0"/>
              <a:t>(</a:t>
            </a:r>
            <a:r>
              <a:rPr lang="es-MX" sz="2400" dirty="0" err="1"/>
              <a:t>National</a:t>
            </a:r>
            <a:r>
              <a:rPr lang="es-MX" sz="2400" dirty="0"/>
              <a:t>), de lo. contrario se corre el riesgo de presentar el examen en diferente </a:t>
            </a:r>
            <a:r>
              <a:rPr lang="es-MX" sz="2400" dirty="0" smtClean="0"/>
              <a:t>idioma.</a:t>
            </a:r>
          </a:p>
          <a:p>
            <a:r>
              <a:rPr lang="es-MX" sz="2400" dirty="0" smtClean="0"/>
              <a:t>Usuario = usuario de certificación docente + 4 </a:t>
            </a:r>
            <a:r>
              <a:rPr lang="es-MX" sz="2400" dirty="0" err="1" smtClean="0"/>
              <a:t>digitos</a:t>
            </a:r>
            <a:r>
              <a:rPr lang="es-MX" sz="2400" dirty="0" smtClean="0"/>
              <a:t>, ejemplo:</a:t>
            </a:r>
          </a:p>
          <a:p>
            <a:pPr marL="0" indent="0" algn="ctr">
              <a:buNone/>
            </a:pPr>
            <a:r>
              <a:rPr lang="es-MX" sz="2400" b="1" dirty="0" smtClean="0"/>
              <a:t>usr123456xxxx</a:t>
            </a:r>
            <a:endParaRPr lang="es-MX" sz="2400" b="1" dirty="0"/>
          </a:p>
          <a:p>
            <a:r>
              <a:rPr lang="es-MX" sz="2400" dirty="0" smtClean="0"/>
              <a:t>Contraseña =  usuario + 1, ejemplo:</a:t>
            </a:r>
          </a:p>
          <a:p>
            <a:pPr marL="0" indent="0" algn="ctr">
              <a:buNone/>
            </a:pPr>
            <a:r>
              <a:rPr lang="es-MX" sz="2400" b="1" dirty="0" smtClean="0"/>
              <a:t>usr123456xxxx1</a:t>
            </a:r>
          </a:p>
          <a:p>
            <a:r>
              <a:rPr lang="es-MX" sz="2400" dirty="0" smtClean="0"/>
              <a:t>Programa: </a:t>
            </a:r>
            <a:r>
              <a:rPr lang="es-MX" sz="2400" b="1" dirty="0" smtClean="0"/>
              <a:t>Internet and Computing </a:t>
            </a:r>
            <a:r>
              <a:rPr lang="es-MX" sz="2400" b="1" dirty="0" err="1" smtClean="0"/>
              <a:t>core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certification</a:t>
            </a:r>
            <a:r>
              <a:rPr lang="es-MX" sz="2400" b="1" dirty="0" smtClean="0"/>
              <a:t> </a:t>
            </a:r>
          </a:p>
          <a:p>
            <a:r>
              <a:rPr lang="es-MX" sz="2400" b="1" dirty="0" smtClean="0"/>
              <a:t>Iniciar Sesión</a:t>
            </a:r>
            <a:endParaRPr lang="es-MX" sz="2400" b="1" dirty="0"/>
          </a:p>
        </p:txBody>
      </p:sp>
      <p:pic>
        <p:nvPicPr>
          <p:cNvPr id="5" name="Picture 5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71750"/>
            <a:ext cx="8588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Notas Importantes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lista de exámenes es extensa, los únicos exámenes que los candidatos pueden seleccionar son los siguientes: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</a:t>
            </a:r>
            <a:r>
              <a:rPr lang="es-MX" b="1" dirty="0"/>
              <a:t>IC3 GS3 (Windows Vista/Office 2007</a:t>
            </a:r>
            <a:r>
              <a:rPr lang="es-MX" b="1" dirty="0" smtClean="0"/>
              <a:t>)</a:t>
            </a:r>
          </a:p>
          <a:p>
            <a:pPr marL="0" indent="0">
              <a:buNone/>
            </a:pPr>
            <a:r>
              <a:rPr lang="es-MX" b="1" dirty="0" smtClean="0"/>
              <a:t> 	– </a:t>
            </a:r>
            <a:r>
              <a:rPr lang="es-MX" b="1" dirty="0"/>
              <a:t>Computing </a:t>
            </a:r>
            <a:r>
              <a:rPr lang="es-MX" b="1" dirty="0" smtClean="0"/>
              <a:t>Fundamentals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</a:t>
            </a:r>
            <a:r>
              <a:rPr lang="es-MX" b="1" dirty="0"/>
              <a:t>IC3 GS3 (Windows Vista/Office 2007) </a:t>
            </a:r>
            <a:endParaRPr lang="es-MX" b="1" dirty="0" smtClean="0"/>
          </a:p>
          <a:p>
            <a:pPr marL="0" indent="0">
              <a:buNone/>
            </a:pPr>
            <a:r>
              <a:rPr lang="es-MX" b="1" dirty="0"/>
              <a:t>	</a:t>
            </a:r>
            <a:r>
              <a:rPr lang="es-MX" b="1" dirty="0" smtClean="0"/>
              <a:t>– </a:t>
            </a:r>
            <a:r>
              <a:rPr lang="es-MX" b="1" dirty="0"/>
              <a:t>Key </a:t>
            </a:r>
            <a:r>
              <a:rPr lang="es-MX" b="1" dirty="0" err="1" smtClean="0"/>
              <a:t>Applications</a:t>
            </a:r>
            <a:endParaRPr lang="es-MX" b="1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</a:t>
            </a: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IC3 GS3 (Windows Vista/Office 2007) </a:t>
            </a:r>
            <a:endParaRPr lang="es-MX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Online</a:t>
            </a:r>
          </a:p>
        </p:txBody>
      </p:sp>
      <p:pic>
        <p:nvPicPr>
          <p:cNvPr id="5" name="Picture 5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92896"/>
            <a:ext cx="8588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Rinda un exame</a:t>
            </a:r>
            <a:r>
              <a:rPr lang="es-MX" dirty="0"/>
              <a:t>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7859216" cy="432048"/>
          </a:xfrm>
        </p:spPr>
        <p:txBody>
          <a:bodyPr/>
          <a:lstStyle/>
          <a:p>
            <a:pPr algn="ctr"/>
            <a:r>
              <a:rPr lang="es-MX" dirty="0" smtClean="0"/>
              <a:t>Selección de Examen 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852936"/>
            <a:ext cx="4041775" cy="504056"/>
          </a:xfrm>
        </p:spPr>
        <p:txBody>
          <a:bodyPr/>
          <a:lstStyle/>
          <a:p>
            <a:r>
              <a:rPr lang="es-MX" dirty="0" smtClean="0"/>
              <a:t>Grupos de examen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645025" y="3501008"/>
            <a:ext cx="4041775" cy="2376264"/>
          </a:xfrm>
        </p:spPr>
        <p:txBody>
          <a:bodyPr>
            <a:normAutofit/>
          </a:bodyPr>
          <a:lstStyle/>
          <a:p>
            <a:r>
              <a:rPr lang="es-MX" dirty="0"/>
              <a:t>¿Desearía asociar los resultados de su examen a un grupo de </a:t>
            </a:r>
            <a:r>
              <a:rPr lang="es-MX" dirty="0" smtClean="0"/>
              <a:t>exámenes?  				</a:t>
            </a:r>
            <a:r>
              <a:rPr lang="es-MX" b="1" dirty="0" smtClean="0"/>
              <a:t>SI</a:t>
            </a:r>
          </a:p>
          <a:p>
            <a:r>
              <a:rPr lang="es-MX" dirty="0" smtClean="0"/>
              <a:t>Seleccionar </a:t>
            </a:r>
            <a:r>
              <a:rPr lang="es-MX" dirty="0"/>
              <a:t>el grupo </a:t>
            </a:r>
            <a:r>
              <a:rPr lang="es-MX" dirty="0" smtClean="0"/>
              <a:t>al que pertenece</a:t>
            </a:r>
          </a:p>
          <a:p>
            <a:endParaRPr lang="es-MX" dirty="0" smtClean="0"/>
          </a:p>
          <a:p>
            <a:r>
              <a:rPr lang="es-MX" dirty="0"/>
              <a:t>Verifique IDIOMA</a:t>
            </a:r>
          </a:p>
          <a:p>
            <a:endParaRPr lang="es-MX" dirty="0" smtClean="0"/>
          </a:p>
          <a:p>
            <a:r>
              <a:rPr lang="es-MX" dirty="0" smtClean="0"/>
              <a:t>Finalmente hacer clic en siguiente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8229600" cy="758379"/>
          </a:xfrm>
        </p:spPr>
        <p:txBody>
          <a:bodyPr/>
          <a:lstStyle/>
          <a:p>
            <a:r>
              <a:rPr lang="es-MX" dirty="0" smtClean="0"/>
              <a:t>Seleccione el  </a:t>
            </a:r>
            <a:r>
              <a:rPr lang="es-MX" dirty="0"/>
              <a:t>examen a rendir. </a:t>
            </a:r>
            <a:r>
              <a:rPr lang="es-MX" dirty="0" smtClean="0"/>
              <a:t> </a:t>
            </a:r>
            <a:r>
              <a:rPr lang="es-MX" b="1" dirty="0"/>
              <a:t>IC3 Global Estándar 3 (GS3) – </a:t>
            </a:r>
            <a:r>
              <a:rPr lang="es-MX" b="1" dirty="0" smtClean="0"/>
              <a:t>Living Online. </a:t>
            </a:r>
          </a:p>
          <a:p>
            <a:r>
              <a:rPr lang="es-MX" dirty="0" smtClean="0"/>
              <a:t>En </a:t>
            </a:r>
            <a:r>
              <a:rPr lang="es-MX" dirty="0"/>
              <a:t>idioma </a:t>
            </a:r>
            <a:r>
              <a:rPr lang="es-MX" dirty="0" smtClean="0"/>
              <a:t>seleccione </a:t>
            </a:r>
            <a:r>
              <a:rPr lang="es-MX" b="1" dirty="0" err="1" smtClean="0"/>
              <a:t>Spanish</a:t>
            </a:r>
            <a:r>
              <a:rPr lang="es-MX" b="1" dirty="0" smtClean="0"/>
              <a:t> </a:t>
            </a:r>
            <a:r>
              <a:rPr lang="es-MX" b="1" dirty="0"/>
              <a:t>(</a:t>
            </a:r>
            <a:r>
              <a:rPr lang="es-MX" b="1" dirty="0" err="1"/>
              <a:t>Latin</a:t>
            </a:r>
            <a:r>
              <a:rPr lang="es-MX" b="1" dirty="0"/>
              <a:t> </a:t>
            </a:r>
            <a:r>
              <a:rPr lang="es-MX" b="1" dirty="0" err="1"/>
              <a:t>America</a:t>
            </a:r>
            <a:r>
              <a:rPr lang="es-MX" b="1" dirty="0"/>
              <a:t>)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" name="7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933255"/>
            <a:ext cx="3744416" cy="3213322"/>
          </a:xfrm>
          <a:prstGeom prst="rect">
            <a:avLst/>
          </a:prstGeom>
        </p:spPr>
      </p:pic>
      <p:pic>
        <p:nvPicPr>
          <p:cNvPr id="11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45" y="6165304"/>
            <a:ext cx="12096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H="1">
            <a:off x="4211960" y="3789040"/>
            <a:ext cx="504056" cy="14401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Rinda un examen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69FC7-5AD8-DC45-9D49-0F0094ADC0C1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Comprobación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57200" y="2420888"/>
            <a:ext cx="4040188" cy="3486373"/>
          </a:xfrm>
        </p:spPr>
        <p:txBody>
          <a:bodyPr/>
          <a:lstStyle/>
          <a:p>
            <a:r>
              <a:rPr lang="es-MX" dirty="0" smtClean="0"/>
              <a:t>Verifique datos en pantalla: A, B y C</a:t>
            </a:r>
          </a:p>
          <a:p>
            <a:endParaRPr lang="es-MX" dirty="0" smtClean="0"/>
          </a:p>
          <a:p>
            <a:r>
              <a:rPr lang="es-MX" dirty="0" smtClean="0"/>
              <a:t>Activar </a:t>
            </a:r>
            <a:r>
              <a:rPr lang="es-MX" dirty="0"/>
              <a:t>la casilla </a:t>
            </a:r>
            <a:r>
              <a:rPr lang="es-MX" b="1" dirty="0"/>
              <a:t>He comprobado la ID del </a:t>
            </a:r>
            <a:r>
              <a:rPr lang="es-MX" b="1" dirty="0" smtClean="0"/>
              <a:t>candidato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Nombre </a:t>
            </a:r>
            <a:r>
              <a:rPr lang="es-MX" dirty="0"/>
              <a:t>de </a:t>
            </a:r>
            <a:r>
              <a:rPr lang="es-MX" dirty="0" smtClean="0"/>
              <a:t>usuario del supervisor</a:t>
            </a:r>
            <a:r>
              <a:rPr lang="es-MX" b="1" dirty="0" smtClean="0"/>
              <a:t>:	   </a:t>
            </a:r>
          </a:p>
          <a:p>
            <a:pPr marL="914400" lvl="2" indent="0">
              <a:buNone/>
            </a:pPr>
            <a:r>
              <a:rPr lang="es-MX" b="1" dirty="0"/>
              <a:t>	</a:t>
            </a:r>
            <a:endParaRPr lang="es-MX" b="1" dirty="0" smtClean="0"/>
          </a:p>
          <a:p>
            <a:pPr marL="914400" lvl="2" indent="0">
              <a:buNone/>
            </a:pPr>
            <a:r>
              <a:rPr lang="es-MX" b="1" dirty="0"/>
              <a:t>	</a:t>
            </a:r>
            <a:r>
              <a:rPr lang="es-MX" sz="2400" b="1" dirty="0" smtClean="0"/>
              <a:t>usr139065</a:t>
            </a:r>
            <a:endParaRPr lang="es-MX" b="1" dirty="0"/>
          </a:p>
          <a:p>
            <a:endParaRPr lang="es-MX" dirty="0" smtClean="0"/>
          </a:p>
          <a:p>
            <a:r>
              <a:rPr lang="es-MX" dirty="0" smtClean="0"/>
              <a:t>Esperar indicaciones para continuar con el examen. </a:t>
            </a:r>
            <a:endParaRPr lang="es-MX" dirty="0"/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196753"/>
            <a:ext cx="4176142" cy="4929410"/>
          </a:xfrm>
        </p:spPr>
      </p:pic>
      <p:sp>
        <p:nvSpPr>
          <p:cNvPr id="9" name="8 Rectángulo"/>
          <p:cNvSpPr/>
          <p:nvPr/>
        </p:nvSpPr>
        <p:spPr>
          <a:xfrm>
            <a:off x="7599807" y="164157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46568" y="119675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896523" y="263691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2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388</Words>
  <Application>Microsoft Office PowerPoint</Application>
  <PresentationFormat>Presentación en pantalla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Tema de Office</vt:lpstr>
      <vt:lpstr>Tema de Office</vt:lpstr>
      <vt:lpstr>Tema de Office</vt:lpstr>
      <vt:lpstr>Tema de Office</vt:lpstr>
      <vt:lpstr>Tema de Office</vt:lpstr>
      <vt:lpstr>Evaluación para la certificación docente</vt:lpstr>
      <vt:lpstr>Viviendo en Línea</vt:lpstr>
      <vt:lpstr>Requisitos</vt:lpstr>
      <vt:lpstr>Inicio de Sesión </vt:lpstr>
      <vt:lpstr>Usuario:  usr123456 + 4 digitos  Contraseña: usr123456xxxx1</vt:lpstr>
      <vt:lpstr>Notas importantes</vt:lpstr>
      <vt:lpstr>Notas Importantes</vt:lpstr>
      <vt:lpstr>Rinda un examen</vt:lpstr>
      <vt:lpstr>Rinda un examen</vt:lpstr>
      <vt:lpstr>NUEVE</vt:lpstr>
      <vt:lpstr>Bienvenida al Examen</vt:lpstr>
      <vt:lpstr>2. Escoger una respuesta correcta.</vt:lpstr>
      <vt:lpstr>3. Elija dos respuestas correctas.</vt:lpstr>
      <vt:lpstr>4. Arrastrar los elementos y colocarlos dónde correspondan.</vt:lpstr>
      <vt:lpstr>5. Escribir la respuesta correcta en la caja de texto.</vt:lpstr>
      <vt:lpstr>6. Llevar a cabo una tarea dentro de una aplicación.</vt:lpstr>
      <vt:lpstr>Notas Importantes</vt:lpstr>
      <vt:lpstr>7. Descripción de controles.</vt:lpstr>
      <vt:lpstr>8. Revisión de respuestas.</vt:lpstr>
      <vt:lpstr>9.Consejos Prácticos </vt:lpstr>
      <vt:lpstr>Encuesta</vt:lpstr>
      <vt:lpstr>Presentación de PowerPoint</vt:lpstr>
    </vt:vector>
  </TitlesOfParts>
  <Company>IIIEPE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Ivan celon</dc:creator>
  <cp:lastModifiedBy>Nefi Aguilera</cp:lastModifiedBy>
  <cp:revision>107</cp:revision>
  <dcterms:created xsi:type="dcterms:W3CDTF">2012-06-26T15:36:07Z</dcterms:created>
  <dcterms:modified xsi:type="dcterms:W3CDTF">2012-10-17T14:42:36Z</dcterms:modified>
</cp:coreProperties>
</file>